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2"/>
  </p:notesMasterIdLst>
  <p:sldIdLst>
    <p:sldId id="257" r:id="rId4"/>
    <p:sldId id="258" r:id="rId5"/>
    <p:sldId id="259" r:id="rId6"/>
    <p:sldId id="260" r:id="rId7"/>
    <p:sldId id="267" r:id="rId8"/>
    <p:sldId id="268" r:id="rId9"/>
    <p:sldId id="269" r:id="rId10"/>
    <p:sldId id="270" r:id="rId11"/>
  </p:sldIdLst>
  <p:sldSz cx="9144000" cy="5143500" type="screen16x9"/>
  <p:notesSz cx="6858000" cy="9144000"/>
  <p:embeddedFontLst>
    <p:embeddedFont>
      <p:font typeface="Dosis" panose="02010503020202060003" pitchFamily="2" charset="77"/>
      <p:regular r:id="rId13"/>
      <p:bold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Black" panose="02000000000000000000" pitchFamily="2" charset="0"/>
      <p:bold r:id="rId19"/>
      <p:italic r:id="rId20"/>
      <p:boldItalic r:id="rId21"/>
    </p:embeddedFont>
    <p:embeddedFont>
      <p:font typeface="Roboto Thin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>
      <p:cViewPr varScale="1">
        <p:scale>
          <a:sx n="156" d="100"/>
          <a:sy n="156" d="100"/>
        </p:scale>
        <p:origin x="3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2041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07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2628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0063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4" name="Shape 2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de-CH" sz="30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Date</a:t>
            </a:r>
            <a:r>
              <a:rPr lang="de-CH" sz="30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-A-Scientist</a:t>
            </a:r>
            <a:endParaRPr sz="30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CH" sz="2800" b="0" i="0" u="none" strike="noStrike" cap="none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Machine</a:t>
            </a:r>
            <a:r>
              <a:rPr lang="de-CH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 Learning </a:t>
            </a:r>
            <a:r>
              <a:rPr lang="de-CH" sz="2800" b="0" i="0" u="none" strike="noStrike" cap="none" dirty="0" err="1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Fundamentals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[</a:t>
            </a: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Pedro] [Bustillo]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[25</a:t>
            </a: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/6/2019]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28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Table of Contents</a:t>
            </a:r>
            <a:endParaRPr sz="28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140250" y="817667"/>
            <a:ext cx="8061300" cy="4056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0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</a:pPr>
            <a:r>
              <a:rPr lang="en" sz="20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1. Date-A-Scientist Project</a:t>
            </a:r>
          </a:p>
          <a:p>
            <a:pPr marL="76200" lvl="2">
              <a:lnSpc>
                <a:spcPct val="115000"/>
              </a:lnSpc>
              <a:spcBef>
                <a:spcPts val="1100"/>
              </a:spcBef>
              <a:buClr>
                <a:srgbClr val="222222"/>
              </a:buClr>
              <a:buSzPts val="2400"/>
            </a:pPr>
            <a:r>
              <a:rPr lang="en" sz="20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1.1  Scope</a:t>
            </a:r>
          </a:p>
          <a:p>
            <a:pPr marL="76200" lvl="2">
              <a:lnSpc>
                <a:spcPct val="115000"/>
              </a:lnSpc>
              <a:spcBef>
                <a:spcPts val="1100"/>
              </a:spcBef>
              <a:buClr>
                <a:srgbClr val="222222"/>
              </a:buClr>
              <a:buSzPts val="2400"/>
            </a:pPr>
            <a:r>
              <a:rPr lang="en" sz="20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1.2  Data set up</a:t>
            </a:r>
          </a:p>
          <a:p>
            <a:pPr marL="76200" lvl="2">
              <a:lnSpc>
                <a:spcPct val="115000"/>
              </a:lnSpc>
              <a:spcBef>
                <a:spcPts val="1100"/>
              </a:spcBef>
              <a:buClr>
                <a:srgbClr val="222222"/>
              </a:buClr>
              <a:buSzPts val="2400"/>
            </a:pPr>
            <a:r>
              <a:rPr lang="en" sz="20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1.3   </a:t>
            </a:r>
            <a:r>
              <a:rPr lang="de-CH" sz="20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Models</a:t>
            </a:r>
          </a:p>
          <a:p>
            <a:pPr marL="76200" lvl="2">
              <a:lnSpc>
                <a:spcPct val="115000"/>
              </a:lnSpc>
              <a:spcBef>
                <a:spcPts val="1100"/>
              </a:spcBef>
              <a:buClr>
                <a:srgbClr val="222222"/>
              </a:buClr>
              <a:buSzPts val="2400"/>
            </a:pPr>
            <a:r>
              <a:rPr lang="de-CH" sz="20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1.4   Regression</a:t>
            </a:r>
          </a:p>
          <a:p>
            <a:pPr marL="76200" lvl="2">
              <a:lnSpc>
                <a:spcPct val="115000"/>
              </a:lnSpc>
              <a:spcBef>
                <a:spcPts val="1100"/>
              </a:spcBef>
              <a:buClr>
                <a:srgbClr val="222222"/>
              </a:buClr>
              <a:buSzPts val="2400"/>
            </a:pPr>
            <a:r>
              <a:rPr lang="de-CH" sz="20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1.5   K-</a:t>
            </a:r>
            <a:r>
              <a:rPr lang="de-CH" sz="2000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Means</a:t>
            </a:r>
            <a:r>
              <a:rPr lang="de-CH" sz="20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Clustering &amp; </a:t>
            </a:r>
            <a:r>
              <a:rPr lang="de-CH" sz="2000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Bayes</a:t>
            </a:r>
            <a:r>
              <a:rPr lang="de-CH" sz="20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de-CH" sz="2000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Classifier</a:t>
            </a:r>
            <a:endParaRPr lang="de-CH" sz="20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76200" lvl="2">
              <a:lnSpc>
                <a:spcPct val="115000"/>
              </a:lnSpc>
              <a:spcBef>
                <a:spcPts val="1100"/>
              </a:spcBef>
              <a:buClr>
                <a:srgbClr val="222222"/>
              </a:buClr>
              <a:buSzPts val="2400"/>
            </a:pPr>
            <a:r>
              <a:rPr lang="de-CH" sz="20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  <a:endParaRPr sz="20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SzPts val="4800"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b="1" dirty="0">
                <a:solidFill>
                  <a:schemeClr val="bg1"/>
                </a:solidFill>
                <a:latin typeface="Roboto"/>
                <a:ea typeface="Roboto"/>
                <a:cs typeface="Roboto"/>
                <a:sym typeface="Roboto"/>
              </a:rPr>
              <a:t>Date-A-Scientist Project </a:t>
            </a:r>
            <a:endParaRPr sz="1400" b="0" i="0" u="none" strike="noStrike" cap="none" dirty="0">
              <a:solidFill>
                <a:schemeClr val="bg1"/>
              </a:solidFill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Date-A-Scientist Project - Scope 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80003" y="972724"/>
            <a:ext cx="8876218" cy="368091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Date-A-Scientist project is aimed to explore all the possible models of Regression and Classification provided by the techniques of Machine Learning.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We understand as:</a:t>
            </a:r>
          </a:p>
          <a:p>
            <a:pPr lvl="8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Regression: to predict outcomes that are continues</a:t>
            </a:r>
          </a:p>
          <a:p>
            <a:pPr lvl="6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Classification: to predict a discrete label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r>
              <a:rPr lang="en-US" sz="1200" u="sng" dirty="0">
                <a:latin typeface="Roboto"/>
                <a:ea typeface="Roboto"/>
                <a:cs typeface="Roboto"/>
                <a:sym typeface="Roboto"/>
              </a:rPr>
              <a:t>The main steps of how I worked on this project are: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Data set up</a:t>
            </a: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 What kind of data I need at each stage of the project: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What data I added … and why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What data I eliminated … and why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What models I used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Result of each model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5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5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 Data set up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80003" y="972724"/>
            <a:ext cx="8876218" cy="368091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 handled the data through the use of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DataFrames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df: original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DataFrame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which contains the original file: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profile.csv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Column “ all-essays” was added with the join of all 10 essays. This column is used in the Bayes-Classifier model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df1: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DataFrame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created after dropping the first round of columns I don’t want to work with (special mention to columns: </a:t>
            </a: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Income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Ethnicity);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and adding the columns that contains the numerical version (numerical mapping) of the original columns which contents are strings of multiple selections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Column </a:t>
            </a: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Income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was drop because most of the responders did not respond: out of 60K rows 48.4K had -1. 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Column </a:t>
            </a:r>
            <a:r>
              <a:rPr lang="en-US" sz="1200" i="1" dirty="0">
                <a:latin typeface="Roboto"/>
                <a:ea typeface="Roboto"/>
                <a:cs typeface="Roboto"/>
                <a:sym typeface="Roboto"/>
              </a:rPr>
              <a:t>Ethnicity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was drop because the answers were too generic </a:t>
            </a: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 not possible to map with a numerical equivalent</a:t>
            </a:r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Since so much data was missing (NAN) I decided to drop all the rows with missing data. They represented a total of 36K rows drop. Having replaced the NANs with 0, or any other number, could have created a distortion in distribution of the columns with numerical answers and their normalized versions.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df2: </a:t>
            </a:r>
            <a:r>
              <a:rPr lang="en-US" sz="1200" dirty="0" err="1">
                <a:latin typeface="Roboto"/>
                <a:ea typeface="Roboto"/>
                <a:cs typeface="Roboto"/>
                <a:sym typeface="Wingdings" pitchFamily="2" charset="2"/>
              </a:rPr>
              <a:t>DataFrame</a:t>
            </a: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 resulted of re-indexing df1 (due to all the rows that were drop)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df3: </a:t>
            </a:r>
            <a:r>
              <a:rPr lang="en-US" sz="1200" dirty="0" err="1">
                <a:latin typeface="Roboto"/>
                <a:ea typeface="Roboto"/>
                <a:cs typeface="Roboto"/>
                <a:sym typeface="Wingdings" pitchFamily="2" charset="2"/>
              </a:rPr>
              <a:t>DataFrame</a:t>
            </a: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 contains the normalized version of the columns with numerical values in df2. This guarantee that all the feature have the same weight.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results: </a:t>
            </a:r>
            <a:r>
              <a:rPr lang="en-US" sz="1200" dirty="0" err="1">
                <a:latin typeface="Roboto"/>
                <a:ea typeface="Roboto"/>
                <a:cs typeface="Roboto"/>
                <a:sym typeface="Wingdings" pitchFamily="2" charset="2"/>
              </a:rPr>
              <a:t>DataFrame</a:t>
            </a: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 created with the </a:t>
            </a:r>
            <a:r>
              <a:rPr lang="en-US" sz="1200" dirty="0" err="1">
                <a:latin typeface="Roboto"/>
                <a:ea typeface="Roboto"/>
                <a:cs typeface="Roboto"/>
                <a:sym typeface="Wingdings" pitchFamily="2" charset="2"/>
              </a:rPr>
              <a:t>Kmeans</a:t>
            </a:r>
            <a:r>
              <a:rPr lang="en-US" sz="1200" dirty="0">
                <a:latin typeface="Roboto"/>
                <a:ea typeface="Roboto"/>
                <a:cs typeface="Roboto"/>
                <a:sym typeface="Wingdings" pitchFamily="2" charset="2"/>
              </a:rPr>
              <a:t> model result.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itchFamily="2" charset="2"/>
              <a:buChar char="Ø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5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5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27939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1.3 Models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80003" y="972724"/>
            <a:ext cx="8876218" cy="3680919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 built five scenarios / models: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Regression analysis (selected the variables based on the highest correlation between the target and the feature)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Model 1: Independent Variable: age and dependent variables: smokes, drinks, drugs, education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Model 2: Independent Variable: age and dependent variable: education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Model 3: Independent Variable: drugs and dependent variable: age, drinks, smokes, education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Model 4: Unsupervised K-Means Clustering: Can the model identify the right drug usage respond based on drink, smoke, education. I used as number of cluster 3 because there 3 potential answers (three clusters) for classification.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Model 5: In line with the Tweeter project I used a Naïve Bayes Classifier to check if the model can classify a person’s sexual orientation group based on the essays’ contents.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5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5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870597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1.4 Regressions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3C6C88-AE3E-E547-95F2-C16E32AD4C7C}"/>
              </a:ext>
            </a:extLst>
          </p:cNvPr>
          <p:cNvSpPr txBox="1"/>
          <p:nvPr/>
        </p:nvSpPr>
        <p:spPr>
          <a:xfrm>
            <a:off x="311700" y="1130224"/>
            <a:ext cx="1903541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Model 1 determination score (R^2) is very low, hence the selected features are not good predictors of the var age.﻿</a:t>
            </a:r>
          </a:p>
          <a:p>
            <a:endParaRPr lang="en-US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7CF88B-DA7B-314F-8E1C-F64FE36ADA07}"/>
              </a:ext>
            </a:extLst>
          </p:cNvPr>
          <p:cNvSpPr txBox="1"/>
          <p:nvPr/>
        </p:nvSpPr>
        <p:spPr>
          <a:xfrm>
            <a:off x="311699" y="2064329"/>
            <a:ext cx="1903541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The R^2 for the Train data is</a:t>
            </a:r>
          </a:p>
          <a:p>
            <a:r>
              <a:rPr lang="en-US" sz="1000" dirty="0"/>
              <a:t>0.06019378391406238</a:t>
            </a:r>
          </a:p>
          <a:p>
            <a:r>
              <a:rPr lang="en-US" sz="1000" dirty="0"/>
              <a:t>The R^2 for the test data is</a:t>
            </a:r>
          </a:p>
          <a:p>
            <a:r>
              <a:rPr lang="en-US" sz="1000" dirty="0"/>
              <a:t>0.05626191018888238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4FAA4D-2CD5-3F4F-AE64-B8899700A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753" y="1130224"/>
            <a:ext cx="2451100" cy="164199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4DFAB1-D5C1-6A41-954A-73A6849CB3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5998" y="1130224"/>
            <a:ext cx="2171702" cy="16419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31C185A-E276-BC49-94E5-D093C2CBE6DA}"/>
              </a:ext>
            </a:extLst>
          </p:cNvPr>
          <p:cNvSpPr txBox="1"/>
          <p:nvPr/>
        </p:nvSpPr>
        <p:spPr>
          <a:xfrm>
            <a:off x="4528456" y="1132674"/>
            <a:ext cx="1903541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Model 2 determination score (R^2) is very low, hence the selected features are not good predictors of the var age.﻿</a:t>
            </a:r>
          </a:p>
          <a:p>
            <a:endParaRPr lang="en-US" sz="1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A951D3-C3E5-5344-9179-F58A4608DD54}"/>
              </a:ext>
            </a:extLst>
          </p:cNvPr>
          <p:cNvSpPr txBox="1"/>
          <p:nvPr/>
        </p:nvSpPr>
        <p:spPr>
          <a:xfrm>
            <a:off x="4528457" y="2064329"/>
            <a:ext cx="1903541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The R^2 for the Train data is</a:t>
            </a:r>
          </a:p>
          <a:p>
            <a:r>
              <a:rPr lang="en-US" sz="1000" dirty="0"/>
              <a:t>0.022066033</a:t>
            </a:r>
          </a:p>
          <a:p>
            <a:r>
              <a:rPr lang="en-US" sz="1000" dirty="0"/>
              <a:t>The R^2 for the test data is</a:t>
            </a:r>
          </a:p>
          <a:p>
            <a:r>
              <a:rPr lang="en-US" sz="1000" dirty="0"/>
              <a:t>0.018643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7C9F20-E801-3540-A5FC-45E4F609F23C}"/>
              </a:ext>
            </a:extLst>
          </p:cNvPr>
          <p:cNvSpPr txBox="1"/>
          <p:nvPr/>
        </p:nvSpPr>
        <p:spPr>
          <a:xfrm>
            <a:off x="311699" y="2926102"/>
            <a:ext cx="1903541" cy="11695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Model 3 determination score (R^2) is higher than the other two but still low, hence the selected features are better predictors of the var drugs, but not ideals.﻿</a:t>
            </a:r>
          </a:p>
          <a:p>
            <a:endParaRPr lang="en-US" sz="1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482BF3-E0AF-1544-A4A6-EA2C8E128F7D}"/>
              </a:ext>
            </a:extLst>
          </p:cNvPr>
          <p:cNvSpPr txBox="1"/>
          <p:nvPr/>
        </p:nvSpPr>
        <p:spPr>
          <a:xfrm>
            <a:off x="311699" y="4142989"/>
            <a:ext cx="1903541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The R^2 for the Train data is</a:t>
            </a:r>
          </a:p>
          <a:p>
            <a:r>
              <a:rPr lang="en-US" sz="1000" dirty="0"/>
              <a:t>0.165810659….</a:t>
            </a:r>
          </a:p>
          <a:p>
            <a:r>
              <a:rPr lang="en-US" sz="1000" dirty="0"/>
              <a:t>The R^2 for the test data is</a:t>
            </a:r>
          </a:p>
          <a:p>
            <a:r>
              <a:rPr lang="en-US" sz="1000" dirty="0"/>
              <a:t>1893687 ….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F271E7-1787-D74A-905A-37F3A58885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6845" y="2939294"/>
            <a:ext cx="2171703" cy="19115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512E71B-3640-B645-86D1-0AC9DF799883}"/>
              </a:ext>
            </a:extLst>
          </p:cNvPr>
          <p:cNvSpPr txBox="1"/>
          <p:nvPr/>
        </p:nvSpPr>
        <p:spPr>
          <a:xfrm>
            <a:off x="4570153" y="2939294"/>
            <a:ext cx="4443218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u="sng" dirty="0"/>
              <a:t>Conclusions:</a:t>
            </a:r>
          </a:p>
          <a:p>
            <a:endParaRPr lang="en-US" sz="1000" dirty="0"/>
          </a:p>
          <a:p>
            <a:r>
              <a:rPr lang="en-US" sz="1000" dirty="0"/>
              <a:t>Regression analysis looks like very ineffective for the nature of the variable here presented. </a:t>
            </a:r>
          </a:p>
          <a:p>
            <a:endParaRPr lang="en-US" sz="1000" dirty="0"/>
          </a:p>
          <a:p>
            <a:r>
              <a:rPr lang="en-US" sz="1000" dirty="0"/>
              <a:t>The data provided is primarily a set of multiple-choice answers to specific questions. The above means that classification models could be more appropriate.</a:t>
            </a:r>
          </a:p>
          <a:p>
            <a:endParaRPr lang="en-US" sz="1000" dirty="0"/>
          </a:p>
          <a:p>
            <a:r>
              <a:rPr lang="en-US" sz="1000" dirty="0"/>
              <a:t>For a Regression analysis to work there must be a high level of continuity among the variable. Example: GDP / Investments, etc.</a:t>
            </a: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92212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699" y="292625"/>
            <a:ext cx="3543297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1.5 K-Means Clustering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3C6C88-AE3E-E547-95F2-C16E32AD4C7C}"/>
              </a:ext>
            </a:extLst>
          </p:cNvPr>
          <p:cNvSpPr txBox="1"/>
          <p:nvPr/>
        </p:nvSpPr>
        <p:spPr>
          <a:xfrm>
            <a:off x="311700" y="1130224"/>
            <a:ext cx="1903541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Model 4 looks better suited to classify a person’s drugs usage based on certain features</a:t>
            </a:r>
          </a:p>
          <a:p>
            <a:endParaRPr lang="en-US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7CF88B-DA7B-314F-8E1C-F64FE36ADA07}"/>
              </a:ext>
            </a:extLst>
          </p:cNvPr>
          <p:cNvSpPr txBox="1"/>
          <p:nvPr/>
        </p:nvSpPr>
        <p:spPr>
          <a:xfrm>
            <a:off x="311700" y="2127746"/>
            <a:ext cx="2790730" cy="17851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﻿How the rows were assigned to each cluster</a:t>
            </a:r>
          </a:p>
          <a:p>
            <a:endParaRPr lang="en-US" sz="1000" dirty="0"/>
          </a:p>
          <a:p>
            <a:r>
              <a:rPr lang="en-US" sz="1000" dirty="0"/>
              <a:t>target    0.0   0.5  1.0</a:t>
            </a:r>
          </a:p>
          <a:p>
            <a:r>
              <a:rPr lang="en-US" sz="1000" dirty="0"/>
              <a:t>labels                  </a:t>
            </a:r>
          </a:p>
          <a:p>
            <a:r>
              <a:rPr lang="en-US" sz="1000" dirty="0"/>
              <a:t>0       15322  2333   77</a:t>
            </a:r>
          </a:p>
          <a:p>
            <a:r>
              <a:rPr lang="en-US" sz="1000" dirty="0"/>
              <a:t>1        1793  1665  140</a:t>
            </a:r>
          </a:p>
          <a:p>
            <a:r>
              <a:rPr lang="en-US" sz="1000" dirty="0"/>
              <a:t>2        1684   130    6</a:t>
            </a:r>
          </a:p>
          <a:p>
            <a:endParaRPr lang="en-US" sz="1000" dirty="0"/>
          </a:p>
          <a:p>
            <a:r>
              <a:rPr lang="en-US" sz="1000" dirty="0"/>
              <a:t>the model inertia is:</a:t>
            </a:r>
          </a:p>
          <a:p>
            <a:endParaRPr lang="en-US" sz="1000" dirty="0"/>
          </a:p>
          <a:p>
            <a:r>
              <a:rPr lang="en-US" sz="1000" dirty="0"/>
              <a:t>975.2906427950285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12E71B-3640-B645-86D1-0AC9DF799883}"/>
              </a:ext>
            </a:extLst>
          </p:cNvPr>
          <p:cNvSpPr txBox="1"/>
          <p:nvPr/>
        </p:nvSpPr>
        <p:spPr>
          <a:xfrm>
            <a:off x="311700" y="4079374"/>
            <a:ext cx="2790730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u="sng" dirty="0"/>
              <a:t>Conclusions:</a:t>
            </a:r>
          </a:p>
          <a:p>
            <a:endParaRPr lang="en-US" sz="1000" dirty="0"/>
          </a:p>
          <a:p>
            <a:r>
              <a:rPr lang="en-US" sz="1000" dirty="0"/>
              <a:t>Most of the rows were classified correctly. The major area of mis-classification occurred with the “sometimes” answer.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F3B254B-11EB-6346-B357-E7DEF13DA057}"/>
              </a:ext>
            </a:extLst>
          </p:cNvPr>
          <p:cNvCxnSpPr>
            <a:cxnSpLocks/>
          </p:cNvCxnSpPr>
          <p:nvPr/>
        </p:nvCxnSpPr>
        <p:spPr>
          <a:xfrm flipH="1">
            <a:off x="1644471" y="2490107"/>
            <a:ext cx="853800" cy="816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0A951D3-C3E5-5344-9179-F58A4608DD54}"/>
              </a:ext>
            </a:extLst>
          </p:cNvPr>
          <p:cNvSpPr txBox="1"/>
          <p:nvPr/>
        </p:nvSpPr>
        <p:spPr>
          <a:xfrm>
            <a:off x="2531660" y="2312412"/>
            <a:ext cx="1903541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These are the normalized values for the Drugs responses (numerical mapping). Ex: 0.5  corresponds to I or “sometimes”</a:t>
            </a:r>
          </a:p>
        </p:txBody>
      </p:sp>
      <p:sp>
        <p:nvSpPr>
          <p:cNvPr id="20" name="Shape 315">
            <a:extLst>
              <a:ext uri="{FF2B5EF4-FFF2-40B4-BE49-F238E27FC236}">
                <a16:creationId xmlns:a16="http://schemas.microsoft.com/office/drawing/2014/main" id="{4821BD9C-503B-F846-8618-532FAAD11B4B}"/>
              </a:ext>
            </a:extLst>
          </p:cNvPr>
          <p:cNvSpPr txBox="1"/>
          <p:nvPr/>
        </p:nvSpPr>
        <p:spPr>
          <a:xfrm>
            <a:off x="4572000" y="334286"/>
            <a:ext cx="4038602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Classifying Using Language – Bayes Classifier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2A3203-368F-6848-B64A-222F0F928DCA}"/>
              </a:ext>
            </a:extLst>
          </p:cNvPr>
          <p:cNvSpPr txBox="1"/>
          <p:nvPr/>
        </p:nvSpPr>
        <p:spPr>
          <a:xfrm>
            <a:off x="5281029" y="1130224"/>
            <a:ext cx="1903541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Model 5 tries to identify (classify) a person’s sexual orientation based on his/her essays content.</a:t>
            </a:r>
          </a:p>
          <a:p>
            <a:endParaRPr lang="en-US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10B0085-C21D-AE46-856F-0D6BBCB82C7C}"/>
              </a:ext>
            </a:extLst>
          </p:cNvPr>
          <p:cNvSpPr txBox="1"/>
          <p:nvPr/>
        </p:nvSpPr>
        <p:spPr>
          <a:xfrm>
            <a:off x="4740730" y="2127746"/>
            <a:ext cx="2790730" cy="1631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﻿The model accuracy score is:</a:t>
            </a:r>
          </a:p>
          <a:p>
            <a:r>
              <a:rPr lang="en-US" sz="1000" dirty="0"/>
              <a:t>0.8654427645788337</a:t>
            </a:r>
          </a:p>
          <a:p>
            <a:endParaRPr lang="en-US" sz="1000" dirty="0"/>
          </a:p>
          <a:p>
            <a:r>
              <a:rPr lang="en-US" sz="1000" dirty="0"/>
              <a:t>The model confusion </a:t>
            </a:r>
            <a:r>
              <a:rPr lang="en-US" sz="1000" dirty="0" err="1"/>
              <a:t>metrix</a:t>
            </a:r>
            <a:r>
              <a:rPr lang="en-US" sz="1000" dirty="0"/>
              <a:t> is:</a:t>
            </a:r>
          </a:p>
          <a:p>
            <a:r>
              <a:rPr lang="en-US" sz="1000" dirty="0"/>
              <a:t>[[3970    4   64]</a:t>
            </a:r>
          </a:p>
          <a:p>
            <a:r>
              <a:rPr lang="en-US" sz="1000" dirty="0"/>
              <a:t> [ 348   15   18]</a:t>
            </a:r>
          </a:p>
          <a:p>
            <a:r>
              <a:rPr lang="en-US" sz="1000" dirty="0"/>
              <a:t> [ 188    1   22]]</a:t>
            </a:r>
          </a:p>
          <a:p>
            <a:r>
              <a:rPr lang="en-US" sz="1000" dirty="0"/>
              <a:t>Row 1: “straight”</a:t>
            </a:r>
          </a:p>
          <a:p>
            <a:r>
              <a:rPr lang="en-US" sz="1000" dirty="0"/>
              <a:t>Row 2: “gay”</a:t>
            </a:r>
          </a:p>
          <a:p>
            <a:r>
              <a:rPr lang="en-US" sz="1000" dirty="0"/>
              <a:t>Row 3: “bi-sexual”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9CD328-BABC-7B45-962F-F343BADA8B82}"/>
              </a:ext>
            </a:extLst>
          </p:cNvPr>
          <p:cNvSpPr txBox="1"/>
          <p:nvPr/>
        </p:nvSpPr>
        <p:spPr>
          <a:xfrm>
            <a:off x="4740730" y="3833661"/>
            <a:ext cx="2790730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b="1" u="sng" dirty="0"/>
              <a:t>Conclusions:</a:t>
            </a:r>
          </a:p>
          <a:p>
            <a:endParaRPr lang="en-US" sz="1000" dirty="0"/>
          </a:p>
          <a:p>
            <a:r>
              <a:rPr lang="en-US" sz="1000" dirty="0"/>
              <a:t>Most of the straight responders were classified correctly, while the gay and bi-sexual were mostly classified as straight. Since most of the responders are straight there could be a bias (high accuracy but struggles with the minor groups)</a:t>
            </a:r>
          </a:p>
        </p:txBody>
      </p:sp>
    </p:spTree>
    <p:extLst>
      <p:ext uri="{BB962C8B-B14F-4D97-AF65-F5344CB8AC3E}">
        <p14:creationId xmlns:p14="http://schemas.microsoft.com/office/powerpoint/2010/main" val="172753152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1006</TotalTime>
  <Words>881</Words>
  <Application>Microsoft Macintosh PowerPoint</Application>
  <PresentationFormat>On-screen Show (16:9)</PresentationFormat>
  <Paragraphs>134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Wingdings</vt:lpstr>
      <vt:lpstr>Roboto Thin</vt:lpstr>
      <vt:lpstr>Roboto</vt:lpstr>
      <vt:lpstr>Dosis</vt:lpstr>
      <vt:lpstr>Roboto Black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cp:lastModifiedBy>Pedro Bustillo</cp:lastModifiedBy>
  <cp:revision>64</cp:revision>
  <dcterms:modified xsi:type="dcterms:W3CDTF">2019-06-25T17:04:36Z</dcterms:modified>
</cp:coreProperties>
</file>